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8" r:id="rId4"/>
    <p:sldId id="258" r:id="rId5"/>
    <p:sldId id="271" r:id="rId6"/>
    <p:sldId id="272" r:id="rId7"/>
    <p:sldId id="273" r:id="rId8"/>
    <p:sldId id="259" r:id="rId9"/>
    <p:sldId id="274" r:id="rId10"/>
    <p:sldId id="260" r:id="rId11"/>
    <p:sldId id="261" r:id="rId12"/>
    <p:sldId id="262" r:id="rId13"/>
    <p:sldId id="277" r:id="rId14"/>
    <p:sldId id="275" r:id="rId15"/>
    <p:sldId id="276" r:id="rId16"/>
    <p:sldId id="279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BBF2099-A67F-4EB9-A026-967DF694E2B2}">
          <p14:sldIdLst>
            <p14:sldId id="256"/>
            <p14:sldId id="257"/>
            <p14:sldId id="278"/>
            <p14:sldId id="258"/>
            <p14:sldId id="271"/>
            <p14:sldId id="272"/>
            <p14:sldId id="273"/>
            <p14:sldId id="259"/>
            <p14:sldId id="274"/>
            <p14:sldId id="260"/>
            <p14:sldId id="261"/>
            <p14:sldId id="262"/>
            <p14:sldId id="277"/>
            <p14:sldId id="275"/>
            <p14:sldId id="276"/>
            <p14:sldId id="27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3F9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79791" autoAdjust="0"/>
  </p:normalViewPr>
  <p:slideViewPr>
    <p:cSldViewPr snapToGrid="0">
      <p:cViewPr varScale="1">
        <p:scale>
          <a:sx n="68" d="100"/>
          <a:sy n="68" d="100"/>
        </p:scale>
        <p:origin x="10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BFC21-0A8D-40FE-9539-6AAADC0772FA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17A0F-1F4E-454A-A9A7-EF79754E2F4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4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1</a:t>
            </a:fld>
            <a:endParaRPr lang="ko-KR" altLang="en-US" sz="1200" b="0" strike="noStrike" cap="non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289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17</a:t>
            </a:fld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94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2</a:t>
            </a:fld>
            <a:endParaRPr lang="ko-KR" altLang="en-US" sz="1200" b="0" strike="noStrike" cap="non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8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3</a:t>
            </a:fld>
            <a:endParaRPr lang="ko-KR" altLang="en-US" sz="1200" b="0" strike="noStrike" cap="non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429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4</a:t>
            </a:fld>
            <a:endParaRPr lang="ko-KR" altLang="en-US" sz="1200" b="0" strike="noStrike" cap="non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305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5</a:t>
            </a:fld>
            <a:endParaRPr lang="ko-KR" altLang="en-US" sz="1200" b="0" strike="noStrike" cap="non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30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6</a:t>
            </a:fld>
            <a:endParaRPr lang="ko-KR" altLang="en-US" sz="1200" b="0" strike="noStrike" cap="non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51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14</a:t>
            </a:fld>
            <a:endParaRPr lang="ko-KR" altLang="en-US" sz="1200" b="0" strike="noStrike" cap="non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7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15</a:t>
            </a:fld>
            <a:endParaRPr lang="ko-KR" altLang="en-US" sz="1200" b="0" strike="noStrike" cap="non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2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smtClean="0">
                <a:latin typeface="맑은 고딕" charset="0"/>
                <a:ea typeface="맑은 고딕" charset="0"/>
              </a:rPr>
              <a:t>16</a:t>
            </a:fld>
            <a:endParaRPr lang="ko-KR" altLang="en-US" sz="1200" b="0" strike="noStrike" cap="non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3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01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37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70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8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63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74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4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04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281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40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5AA94-F876-4194-9B62-A3C0549F2263}" type="datetimeFigureOut">
              <a:rPr lang="ko-KR" altLang="en-US" smtClean="0"/>
              <a:t>2020-10-21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D3E8B-F0FC-41B9-B57E-DED7F7E05ED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A42E92-F24A-43EF-A3A1-379CE4FBB5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-636" y="1270"/>
            <a:ext cx="12192635" cy="6855460"/>
          </a:xfrm>
          <a:prstGeom prst="rect">
            <a:avLst/>
          </a:prstGeom>
          <a:solidFill>
            <a:schemeClr val="tx1">
              <a:lumMod val="95000"/>
              <a:lumOff val="5000"/>
              <a:alpha val="8478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7DC592A-90BB-4F2F-9E17-00050B333525}"/>
              </a:ext>
            </a:extLst>
          </p:cNvPr>
          <p:cNvSpPr/>
          <p:nvPr/>
        </p:nvSpPr>
        <p:spPr>
          <a:xfrm>
            <a:off x="263525" y="188595"/>
            <a:ext cx="11737340" cy="6424930"/>
          </a:xfrm>
          <a:prstGeom prst="frame">
            <a:avLst>
              <a:gd name="adj1" fmla="val 1552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EE81-AF84-4CED-A179-AB507FFBAE27}"/>
              </a:ext>
            </a:extLst>
          </p:cNvPr>
          <p:cNvSpPr txBox="1"/>
          <p:nvPr/>
        </p:nvSpPr>
        <p:spPr>
          <a:xfrm>
            <a:off x="4331666" y="4552000"/>
            <a:ext cx="3528030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이석재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E97853-E02D-48FC-81ED-00C0408F2BB1}"/>
              </a:ext>
            </a:extLst>
          </p:cNvPr>
          <p:cNvGrpSpPr/>
          <p:nvPr/>
        </p:nvGrpSpPr>
        <p:grpSpPr>
          <a:xfrm>
            <a:off x="2211070" y="1982403"/>
            <a:ext cx="7769860" cy="2120967"/>
            <a:chOff x="2211070" y="1982403"/>
            <a:chExt cx="7769860" cy="2120967"/>
          </a:xfrm>
        </p:grpSpPr>
        <p:sp>
          <p:nvSpPr>
            <p:cNvPr id="11" name="직사각형 10"/>
            <p:cNvSpPr>
              <a:spLocks/>
            </p:cNvSpPr>
            <p:nvPr/>
          </p:nvSpPr>
          <p:spPr>
            <a:xfrm>
              <a:off x="3198949" y="1982403"/>
              <a:ext cx="5793464" cy="2077492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en-US" altLang="ko-KR" sz="3500" dirty="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dirty="0" err="1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Webex</a:t>
              </a:r>
              <a:r>
                <a:rPr lang="en-US" altLang="ko-KR" sz="4000" dirty="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 </a:t>
              </a:r>
              <a:r>
                <a:rPr lang="ko-KR" altLang="en-US" sz="4000" dirty="0">
                  <a:solidFill>
                    <a:schemeClr val="bg1"/>
                  </a:solidFill>
                  <a:latin typeface="HY견고딕" charset="0"/>
                  <a:ea typeface="HY견고딕" charset="0"/>
                </a:rPr>
                <a:t>출결 프로그램</a:t>
              </a:r>
              <a:endPara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5400" b="0" strike="noStrike" cap="none" dirty="0">
                <a:solidFill>
                  <a:schemeClr val="bg1"/>
                </a:solidFill>
                <a:latin typeface="HY견고딕" charset="0"/>
                <a:ea typeface="HY견고딕" charset="0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2211070" y="4102735"/>
              <a:ext cx="7769860" cy="635"/>
            </a:xfrm>
            <a:prstGeom prst="line">
              <a:avLst/>
            </a:prstGeom>
            <a:ln w="762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562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C6DA9-9162-4CC4-BDEA-689FCF00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0E2D0-60BA-4DFA-85A0-29EC53081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803"/>
            <a:ext cx="10515600" cy="435133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text_list</a:t>
            </a:r>
            <a:r>
              <a:rPr lang="en-US" altLang="ko-KR" dirty="0"/>
              <a:t> </a:t>
            </a:r>
            <a:r>
              <a:rPr lang="ko-KR" altLang="en-US" dirty="0"/>
              <a:t>폴더에 준비한 채팅로그를 옮겨 넣는다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이름</a:t>
            </a:r>
            <a:r>
              <a:rPr lang="en-US" altLang="ko-KR" dirty="0"/>
              <a:t>”</a:t>
            </a:r>
            <a:r>
              <a:rPr lang="ko-KR" altLang="en-US" dirty="0"/>
              <a:t>기준 오름차순 </a:t>
            </a:r>
            <a:r>
              <a:rPr lang="ko-KR" altLang="en-US" dirty="0" err="1"/>
              <a:t>정렬했을때</a:t>
            </a:r>
            <a:r>
              <a:rPr lang="ko-KR" altLang="en-US" dirty="0"/>
              <a:t> 날짜 순으로 정렬되는지 체크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06E875-0618-4DAE-B7B7-F52F95A74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767366"/>
            <a:ext cx="7962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6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C6DA9-9162-4CC4-BDEA-689FCF00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0E2D0-60BA-4DFA-85A0-29EC53081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80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300" dirty="0"/>
              <a:t>3. </a:t>
            </a:r>
            <a:r>
              <a:rPr lang="ko-KR" altLang="en-US" sz="2300" dirty="0" err="1"/>
              <a:t>자동출결기록시스템</a:t>
            </a:r>
            <a:r>
              <a:rPr lang="en-US" altLang="ko-KR" sz="2300" dirty="0"/>
              <a:t>_v2.exe</a:t>
            </a:r>
            <a:r>
              <a:rPr lang="ko-KR" altLang="en-US" sz="2300" dirty="0"/>
              <a:t>를 더블 클릭해 실행한다</a:t>
            </a:r>
            <a:r>
              <a:rPr lang="en-US" altLang="ko-KR" sz="2300" dirty="0"/>
              <a:t>.</a:t>
            </a:r>
          </a:p>
          <a:p>
            <a:pPr marL="0" indent="0">
              <a:buNone/>
            </a:pPr>
            <a:endParaRPr lang="en-US" altLang="ko-KR" sz="2300" dirty="0"/>
          </a:p>
          <a:p>
            <a:pPr marL="0" indent="0">
              <a:buNone/>
            </a:pPr>
            <a:r>
              <a:rPr lang="ko-KR" altLang="en-US" sz="2300" dirty="0"/>
              <a:t>다음과 같은 순서로 진행한다</a:t>
            </a:r>
            <a:r>
              <a:rPr lang="en-US" altLang="ko-KR" sz="2300" dirty="0"/>
              <a:t>.(</a:t>
            </a:r>
            <a:r>
              <a:rPr lang="ko-KR" altLang="en-US" sz="2300" dirty="0"/>
              <a:t>위</a:t>
            </a:r>
            <a:r>
              <a:rPr lang="en-US" altLang="ko-KR" sz="2300" dirty="0">
                <a:sym typeface="Wingdings" panose="05000000000000000000" pitchFamily="2" charset="2"/>
              </a:rPr>
              <a:t></a:t>
            </a:r>
            <a:r>
              <a:rPr lang="ko-KR" altLang="en-US" sz="2300" dirty="0">
                <a:sym typeface="Wingdings" panose="05000000000000000000" pitchFamily="2" charset="2"/>
              </a:rPr>
              <a:t>아래</a:t>
            </a:r>
            <a:r>
              <a:rPr lang="en-US" altLang="ko-KR" sz="2300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altLang="ko-KR" sz="2300" dirty="0"/>
          </a:p>
          <a:p>
            <a:pPr marL="514350" indent="-514350">
              <a:buAutoNum type="arabicPeriod"/>
            </a:pPr>
            <a:r>
              <a:rPr lang="ko-KR" altLang="en-US" sz="2000" dirty="0"/>
              <a:t>첫 번째 버튼을 눌러 준비한</a:t>
            </a:r>
            <a:br>
              <a:rPr lang="en-US" altLang="ko-KR" sz="2000" dirty="0"/>
            </a:br>
            <a:r>
              <a:rPr lang="ko-KR" altLang="en-US" sz="2000" b="1" dirty="0"/>
              <a:t>수강생명단</a:t>
            </a:r>
            <a:r>
              <a:rPr lang="en-US" altLang="ko-KR" sz="2000" b="1" dirty="0"/>
              <a:t>.csv</a:t>
            </a:r>
            <a:r>
              <a:rPr lang="ko-KR" altLang="en-US" sz="2000" dirty="0"/>
              <a:t>파일을 고른다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ko-KR" altLang="en-US" sz="2000" dirty="0"/>
              <a:t>두 번째 버튼을 눌러</a:t>
            </a:r>
            <a:r>
              <a:rPr lang="en-US" altLang="ko-KR" sz="2000" dirty="0"/>
              <a:t> </a:t>
            </a:r>
            <a:r>
              <a:rPr lang="ko-KR" altLang="en-US" sz="2000" b="1" dirty="0"/>
              <a:t>수업시작시간</a:t>
            </a:r>
            <a:r>
              <a:rPr lang="ko-KR" altLang="en-US" sz="2000" dirty="0"/>
              <a:t>을</a:t>
            </a:r>
            <a:br>
              <a:rPr lang="en-US" altLang="ko-KR" sz="2000" dirty="0"/>
            </a:br>
            <a:r>
              <a:rPr lang="ko-KR" altLang="en-US" sz="2000" dirty="0"/>
              <a:t>입력한다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ko-KR" altLang="en-US" sz="2000" dirty="0"/>
              <a:t>세 번째 버튼을 눌러 </a:t>
            </a:r>
            <a:r>
              <a:rPr lang="ko-KR" altLang="en-US" sz="2000" b="1" dirty="0"/>
              <a:t>유예 시간</a:t>
            </a:r>
            <a:r>
              <a:rPr lang="ko-KR" altLang="en-US" sz="2000" dirty="0"/>
              <a:t>을</a:t>
            </a:r>
            <a:br>
              <a:rPr lang="en-US" altLang="ko-KR" sz="2000" dirty="0"/>
            </a:br>
            <a:r>
              <a:rPr lang="ko-KR" altLang="en-US" sz="2000" dirty="0"/>
              <a:t>입력한다</a:t>
            </a:r>
            <a:r>
              <a:rPr lang="en-US" altLang="ko-KR" sz="2000" dirty="0"/>
              <a:t>(</a:t>
            </a:r>
            <a:r>
              <a:rPr lang="ko-KR" altLang="en-US" sz="2000" dirty="0"/>
              <a:t>단위</a:t>
            </a:r>
            <a:r>
              <a:rPr lang="en-US" altLang="ko-KR" sz="2000" dirty="0"/>
              <a:t>: </a:t>
            </a:r>
            <a:r>
              <a:rPr lang="ko-KR" altLang="en-US" sz="2000" dirty="0"/>
              <a:t>분</a:t>
            </a:r>
            <a:r>
              <a:rPr lang="en-US" altLang="ko-KR" sz="2000" dirty="0"/>
              <a:t>)</a:t>
            </a:r>
          </a:p>
          <a:p>
            <a:pPr marL="514350" indent="-514350">
              <a:buAutoNum type="arabicPeriod"/>
            </a:pPr>
            <a:r>
              <a:rPr lang="ko-KR" altLang="en-US" sz="2000" dirty="0"/>
              <a:t>네 번째 버튼을 눌러서 </a:t>
            </a:r>
            <a:r>
              <a:rPr lang="ko-KR" altLang="en-US" sz="2000" b="1" dirty="0"/>
              <a:t>실행</a:t>
            </a:r>
            <a:r>
              <a:rPr lang="ko-KR" altLang="en-US" sz="2000" dirty="0"/>
              <a:t>한다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408182-6867-4902-80C1-7DFE0F987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074" y="2242608"/>
            <a:ext cx="4299140" cy="35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1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C2F3D-0533-4C80-9FA2-57EB6851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결과물 </a:t>
            </a:r>
            <a:r>
              <a:rPr lang="en-US" altLang="ko-KR" dirty="0">
                <a:sym typeface="Wingdings" panose="05000000000000000000" pitchFamily="2" charset="2"/>
              </a:rPr>
              <a:t> result.csv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8CD109-DDA3-4BAA-944A-08EA317EF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2" y="1498776"/>
            <a:ext cx="10728736" cy="4698823"/>
          </a:xfrm>
        </p:spPr>
      </p:pic>
    </p:spTree>
    <p:extLst>
      <p:ext uri="{BB962C8B-B14F-4D97-AF65-F5344CB8AC3E}">
        <p14:creationId xmlns:p14="http://schemas.microsoft.com/office/powerpoint/2010/main" val="175681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6660E-0DF4-44C9-9D6C-131AC56C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4" y="38045"/>
            <a:ext cx="10515600" cy="1325563"/>
          </a:xfrm>
        </p:spPr>
        <p:txBody>
          <a:bodyPr/>
          <a:lstStyle/>
          <a:p>
            <a:r>
              <a:rPr lang="ko-KR" altLang="en-US" dirty="0"/>
              <a:t>참고 영상</a:t>
            </a:r>
          </a:p>
        </p:txBody>
      </p:sp>
      <p:pic>
        <p:nvPicPr>
          <p:cNvPr id="4" name="2020-07-30 10-04-28">
            <a:hlinkClick r:id="" action="ppaction://media"/>
            <a:extLst>
              <a:ext uri="{FF2B5EF4-FFF2-40B4-BE49-F238E27FC236}">
                <a16:creationId xmlns:a16="http://schemas.microsoft.com/office/drawing/2014/main" id="{02BEA2B0-DA93-40A7-9344-083DC945FB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515" y="1030014"/>
            <a:ext cx="9914970" cy="5577045"/>
          </a:xfrm>
        </p:spPr>
      </p:pic>
    </p:spTree>
    <p:extLst>
      <p:ext uri="{BB962C8B-B14F-4D97-AF65-F5344CB8AC3E}">
        <p14:creationId xmlns:p14="http://schemas.microsoft.com/office/powerpoint/2010/main" val="135464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F2F878-3FC0-4B07-AA5C-D1C1A5161022}"/>
              </a:ext>
            </a:extLst>
          </p:cNvPr>
          <p:cNvSpPr/>
          <p:nvPr/>
        </p:nvSpPr>
        <p:spPr>
          <a:xfrm>
            <a:off x="-635" y="6350"/>
            <a:ext cx="1934845" cy="6854825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4E5C28-BAE5-457C-88B6-626A757C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744855" y="3284855"/>
            <a:ext cx="13200380" cy="4342765"/>
          </a:xfrm>
          <a:prstGeom prst="rect">
            <a:avLst/>
          </a:prstGeom>
          <a:scene3d>
            <a:camera prst="perspectiveRelaxedModerately" fov="7200000">
              <a:rot lat="17090627" lon="0" rev="0"/>
            </a:camera>
            <a:lightRig rig="threePt" dir="t"/>
          </a:scene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63F890-29B9-4C9F-A104-539E734DA199}"/>
              </a:ext>
            </a:extLst>
          </p:cNvPr>
          <p:cNvSpPr/>
          <p:nvPr/>
        </p:nvSpPr>
        <p:spPr>
          <a:xfrm>
            <a:off x="311538" y="922020"/>
            <a:ext cx="1300357" cy="956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0800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04 </a:t>
            </a:r>
          </a:p>
          <a:p>
            <a:pPr algn="ctr" defTabSz="50800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로직 설명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20F35-41D6-416E-B388-5717C479D588}"/>
              </a:ext>
            </a:extLst>
          </p:cNvPr>
          <p:cNvCxnSpPr/>
          <p:nvPr/>
        </p:nvCxnSpPr>
        <p:spPr>
          <a:xfrm>
            <a:off x="655320" y="808355"/>
            <a:ext cx="560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7A69308F-F4AD-4075-9BFD-CA064308D216}"/>
              </a:ext>
            </a:extLst>
          </p:cNvPr>
          <p:cNvSpPr/>
          <p:nvPr/>
        </p:nvSpPr>
        <p:spPr>
          <a:xfrm>
            <a:off x="-635" y="0"/>
            <a:ext cx="12192000" cy="6861175"/>
          </a:xfrm>
          <a:prstGeom prst="frame">
            <a:avLst>
              <a:gd name="adj1" fmla="val 736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55320" y="2564269"/>
            <a:ext cx="56134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8">
            <a:extLst>
              <a:ext uri="{FF2B5EF4-FFF2-40B4-BE49-F238E27FC236}">
                <a16:creationId xmlns:a16="http://schemas.microsoft.com/office/drawing/2014/main" id="{F42EF51B-B579-4566-AC3A-1C1F403B30EC}"/>
              </a:ext>
            </a:extLst>
          </p:cNvPr>
          <p:cNvSpPr/>
          <p:nvPr/>
        </p:nvSpPr>
        <p:spPr>
          <a:xfrm>
            <a:off x="2541255" y="457974"/>
            <a:ext cx="9043065" cy="5516404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dirty="0">
                <a:sym typeface="Wingdings" panose="05000000000000000000" pitchFamily="2" charset="2"/>
              </a:rPr>
              <a:t>요약</a:t>
            </a:r>
            <a:endParaRPr lang="en-US" altLang="ko-KR" sz="30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anose="05000000000000000000" pitchFamily="2" charset="2"/>
              </a:rPr>
              <a:t>입력한 수강생명단</a:t>
            </a:r>
            <a:r>
              <a:rPr lang="en-US" altLang="ko-KR" sz="2400" dirty="0">
                <a:sym typeface="Wingdings" panose="05000000000000000000" pitchFamily="2" charset="2"/>
              </a:rPr>
              <a:t>.csv</a:t>
            </a:r>
            <a:r>
              <a:rPr lang="ko-KR" altLang="en-US" sz="2400" dirty="0">
                <a:sym typeface="Wingdings" panose="05000000000000000000" pitchFamily="2" charset="2"/>
              </a:rPr>
              <a:t> 파일을 이용해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sym typeface="Wingdings" panose="05000000000000000000" pitchFamily="2" charset="2"/>
              </a:rPr>
              <a:t>고유</a:t>
            </a:r>
            <a:r>
              <a:rPr lang="en-US" altLang="ko-KR" sz="2400" b="1" dirty="0">
                <a:sym typeface="Wingdings" panose="05000000000000000000" pitchFamily="2" charset="2"/>
              </a:rPr>
              <a:t>id(</a:t>
            </a:r>
            <a:r>
              <a:rPr lang="ko-KR" altLang="en-US" sz="2400" b="1" dirty="0">
                <a:sym typeface="Wingdings" panose="05000000000000000000" pitchFamily="2" charset="2"/>
              </a:rPr>
              <a:t>학번 등</a:t>
            </a:r>
            <a:r>
              <a:rPr lang="en-US" altLang="ko-KR" sz="2400" b="1" dirty="0">
                <a:sym typeface="Wingdings" panose="05000000000000000000" pitchFamily="2" charset="2"/>
              </a:rPr>
              <a:t>) – [</a:t>
            </a:r>
            <a:r>
              <a:rPr lang="ko-KR" altLang="en-US" sz="2400" b="1" dirty="0">
                <a:sym typeface="Wingdings" panose="05000000000000000000" pitchFamily="2" charset="2"/>
              </a:rPr>
              <a:t>이름</a:t>
            </a:r>
            <a:r>
              <a:rPr lang="en-US" altLang="ko-KR" sz="2400" b="1" dirty="0">
                <a:sym typeface="Wingdings" panose="05000000000000000000" pitchFamily="2" charset="2"/>
              </a:rPr>
              <a:t>]</a:t>
            </a:r>
            <a:r>
              <a:rPr lang="ko-KR" altLang="en-US" sz="2400" b="1" dirty="0">
                <a:sym typeface="Wingdings" panose="05000000000000000000" pitchFamily="2" charset="2"/>
              </a:rPr>
              <a:t> 의 </a:t>
            </a:r>
            <a:r>
              <a:rPr lang="en-US" altLang="ko-KR" sz="2400" b="1" dirty="0">
                <a:sym typeface="Wingdings" panose="05000000000000000000" pitchFamily="2" charset="2"/>
              </a:rPr>
              <a:t>key-value map</a:t>
            </a:r>
            <a:r>
              <a:rPr lang="ko-KR" altLang="en-US" sz="2400" b="1" dirty="0">
                <a:sym typeface="Wingdings" panose="05000000000000000000" pitchFamily="2" charset="2"/>
              </a:rPr>
              <a:t>을 생성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sym typeface="Wingdings" panose="05000000000000000000" pitchFamily="2" charset="2"/>
              </a:rPr>
              <a:t>채팅 로그를 분석해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anose="05000000000000000000" pitchFamily="2" charset="2"/>
              </a:rPr>
              <a:t>시스템에서 고정적으로 찍히는 문자열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anose="05000000000000000000" pitchFamily="2" charset="2"/>
              </a:rPr>
              <a:t>학생이 설정하거나 채팅치는 부분이 찍히는 문자열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anose="05000000000000000000" pitchFamily="2" charset="2"/>
              </a:rPr>
              <a:t>위 </a:t>
            </a:r>
            <a:r>
              <a:rPr lang="en-US" altLang="ko-KR" sz="2400" dirty="0"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ym typeface="Wingdings" panose="05000000000000000000" pitchFamily="2" charset="2"/>
              </a:rPr>
              <a:t>개의 문자열로 나눠서 날짜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채팅 작성 시간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등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sym typeface="Wingdings" panose="05000000000000000000" pitchFamily="2" charset="2"/>
              </a:rPr>
              <a:t>출결에 필요한 정보를 얻음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anose="05000000000000000000" pitchFamily="2" charset="2"/>
              </a:rPr>
              <a:t>최초 채팅 작성시간을 기준으로 학생의 출결을 판단해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sym typeface="Wingdings" panose="05000000000000000000" pitchFamily="2" charset="2"/>
              </a:rPr>
              <a:t>결과를 </a:t>
            </a:r>
            <a:r>
              <a:rPr lang="en-US" altLang="ko-KR" sz="2400" b="1" dirty="0">
                <a:sym typeface="Wingdings" panose="05000000000000000000" pitchFamily="2" charset="2"/>
              </a:rPr>
              <a:t>csv</a:t>
            </a:r>
            <a:r>
              <a:rPr lang="ko-KR" altLang="en-US" sz="2400" b="1" dirty="0">
                <a:sym typeface="Wingdings" panose="05000000000000000000" pitchFamily="2" charset="2"/>
              </a:rPr>
              <a:t>파일로 출력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4698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F2F878-3FC0-4B07-AA5C-D1C1A5161022}"/>
              </a:ext>
            </a:extLst>
          </p:cNvPr>
          <p:cNvSpPr/>
          <p:nvPr/>
        </p:nvSpPr>
        <p:spPr>
          <a:xfrm>
            <a:off x="-635" y="6350"/>
            <a:ext cx="1934845" cy="6854825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4E5C28-BAE5-457C-88B6-626A757C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744855" y="3284855"/>
            <a:ext cx="13200380" cy="4342765"/>
          </a:xfrm>
          <a:prstGeom prst="rect">
            <a:avLst/>
          </a:prstGeom>
          <a:scene3d>
            <a:camera prst="perspectiveRelaxedModerately" fov="7200000">
              <a:rot lat="17090627" lon="0" rev="0"/>
            </a:camera>
            <a:lightRig rig="threePt" dir="t"/>
          </a:scene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63F890-29B9-4C9F-A104-539E734DA199}"/>
              </a:ext>
            </a:extLst>
          </p:cNvPr>
          <p:cNvSpPr/>
          <p:nvPr/>
        </p:nvSpPr>
        <p:spPr>
          <a:xfrm>
            <a:off x="311540" y="922020"/>
            <a:ext cx="1300357" cy="956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0800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05 </a:t>
            </a:r>
          </a:p>
          <a:p>
            <a:pPr algn="ctr" defTabSz="50800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개선 방향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20F35-41D6-416E-B388-5717C479D588}"/>
              </a:ext>
            </a:extLst>
          </p:cNvPr>
          <p:cNvCxnSpPr/>
          <p:nvPr/>
        </p:nvCxnSpPr>
        <p:spPr>
          <a:xfrm>
            <a:off x="655320" y="808355"/>
            <a:ext cx="560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7A69308F-F4AD-4075-9BFD-CA064308D216}"/>
              </a:ext>
            </a:extLst>
          </p:cNvPr>
          <p:cNvSpPr/>
          <p:nvPr/>
        </p:nvSpPr>
        <p:spPr>
          <a:xfrm>
            <a:off x="-635" y="0"/>
            <a:ext cx="12192000" cy="6861175"/>
          </a:xfrm>
          <a:prstGeom prst="frame">
            <a:avLst>
              <a:gd name="adj1" fmla="val 736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55320" y="2564269"/>
            <a:ext cx="56134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8">
            <a:extLst>
              <a:ext uri="{FF2B5EF4-FFF2-40B4-BE49-F238E27FC236}">
                <a16:creationId xmlns:a16="http://schemas.microsoft.com/office/drawing/2014/main" id="{F42EF51B-B579-4566-AC3A-1C1F403B30EC}"/>
              </a:ext>
            </a:extLst>
          </p:cNvPr>
          <p:cNvSpPr/>
          <p:nvPr/>
        </p:nvSpPr>
        <p:spPr>
          <a:xfrm>
            <a:off x="2541255" y="457974"/>
            <a:ext cx="9043065" cy="5746254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950" b="1" dirty="0">
                <a:sym typeface="Wingdings" panose="05000000000000000000" pitchFamily="2" charset="2"/>
              </a:rPr>
              <a:t>현재 발견한 이슈</a:t>
            </a:r>
            <a:endParaRPr lang="en-US" altLang="ko-KR" sz="195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95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950" dirty="0" err="1">
                <a:sym typeface="Wingdings" panose="05000000000000000000" pitchFamily="2" charset="2"/>
              </a:rPr>
              <a:t>Webex</a:t>
            </a:r>
            <a:r>
              <a:rPr lang="ko-KR" altLang="en-US" sz="1950" dirty="0">
                <a:sym typeface="Wingdings" panose="05000000000000000000" pitchFamily="2" charset="2"/>
              </a:rPr>
              <a:t> </a:t>
            </a:r>
            <a:r>
              <a:rPr lang="ko-KR" altLang="en-US" sz="1950" b="1" dirty="0">
                <a:sym typeface="Wingdings" panose="05000000000000000000" pitchFamily="2" charset="2"/>
              </a:rPr>
              <a:t>설정 언어를 영어로 했을 경우 </a:t>
            </a:r>
            <a:r>
              <a:rPr lang="ko-KR" altLang="en-US" sz="1950" dirty="0">
                <a:sym typeface="Wingdings" panose="05000000000000000000" pitchFamily="2" charset="2"/>
              </a:rPr>
              <a:t>시스템 메시지가 영어로 채팅 로그에 남아 정상적으로 사용 불가</a:t>
            </a:r>
            <a:endParaRPr lang="en-US" altLang="ko-KR" sz="195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950" dirty="0">
                <a:sym typeface="Wingdings" panose="05000000000000000000" pitchFamily="2" charset="2"/>
              </a:rPr>
              <a:t>수정 가능</a:t>
            </a:r>
            <a:endParaRPr lang="en-US" altLang="ko-KR" sz="195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95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950" b="1" dirty="0">
                <a:sym typeface="Wingdings" panose="05000000000000000000" pitchFamily="2" charset="2"/>
              </a:rPr>
              <a:t>동일 학생이 단 시간에 빠르게 채팅을 칠 경우 </a:t>
            </a:r>
            <a:r>
              <a:rPr lang="ko-KR" altLang="en-US" sz="1950" dirty="0">
                <a:sym typeface="Wingdings" panose="05000000000000000000" pitchFamily="2" charset="2"/>
              </a:rPr>
              <a:t>채팅 분석 시 출력 결과</a:t>
            </a:r>
            <a:r>
              <a:rPr lang="en-US" altLang="ko-KR" sz="1950" dirty="0">
                <a:sym typeface="Wingdings" panose="05000000000000000000" pitchFamily="2" charset="2"/>
              </a:rPr>
              <a:t>.csv</a:t>
            </a:r>
            <a:r>
              <a:rPr lang="ko-KR" altLang="en-US" sz="1950" dirty="0">
                <a:sym typeface="Wingdings" panose="05000000000000000000" pitchFamily="2" charset="2"/>
              </a:rPr>
              <a:t>의 </a:t>
            </a:r>
            <a:r>
              <a:rPr lang="en-US" altLang="ko-KR" sz="1950" dirty="0">
                <a:sym typeface="Wingdings" panose="05000000000000000000" pitchFamily="2" charset="2"/>
              </a:rPr>
              <a:t>columns </a:t>
            </a:r>
            <a:r>
              <a:rPr lang="ko-KR" altLang="en-US" sz="1950" dirty="0">
                <a:sym typeface="Wingdings" panose="05000000000000000000" pitchFamily="2" charset="2"/>
              </a:rPr>
              <a:t>값이 수업 날짜가 아니라 다른 값이 들어가는 경우가 있음</a:t>
            </a:r>
            <a:endParaRPr lang="en-US" altLang="ko-KR" sz="195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950" dirty="0">
                <a:sym typeface="Wingdings" panose="05000000000000000000" pitchFamily="2" charset="2"/>
              </a:rPr>
              <a:t>출결 기능에 문제는 없음</a:t>
            </a:r>
            <a:r>
              <a:rPr lang="en-US" altLang="ko-KR" sz="1950" dirty="0">
                <a:sym typeface="Wingdings" panose="05000000000000000000" pitchFamily="2" charset="2"/>
              </a:rPr>
              <a:t>, </a:t>
            </a:r>
            <a:r>
              <a:rPr lang="ko-KR" altLang="en-US" sz="1950" dirty="0">
                <a:sym typeface="Wingdings" panose="05000000000000000000" pitchFamily="2" charset="2"/>
              </a:rPr>
              <a:t>수정 가능</a:t>
            </a:r>
            <a:endParaRPr lang="en-US" altLang="ko-KR" sz="1950" dirty="0">
              <a:sym typeface="Wingdings" panose="05000000000000000000" pitchFamily="2" charset="2"/>
            </a:endParaRPr>
          </a:p>
          <a:p>
            <a:pPr lvl="1"/>
            <a:endParaRPr lang="en-US" altLang="ko-KR" sz="195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950" dirty="0">
                <a:sym typeface="Wingdings" panose="05000000000000000000" pitchFamily="2" charset="2"/>
              </a:rPr>
              <a:t>전반적인 로직 수정</a:t>
            </a:r>
            <a:endParaRPr lang="en-US" altLang="ko-KR" sz="195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950" dirty="0">
                <a:sym typeface="Wingdings" panose="05000000000000000000" pitchFamily="2" charset="2"/>
              </a:rPr>
              <a:t>(</a:t>
            </a:r>
            <a:r>
              <a:rPr lang="ko-KR" altLang="en-US" sz="1950" dirty="0">
                <a:sym typeface="Wingdings" panose="05000000000000000000" pitchFamily="2" charset="2"/>
              </a:rPr>
              <a:t>효율성</a:t>
            </a:r>
            <a:r>
              <a:rPr lang="en-US" altLang="ko-KR" sz="1950" dirty="0">
                <a:sym typeface="Wingdings" panose="05000000000000000000" pitchFamily="2" charset="2"/>
              </a:rPr>
              <a:t>, </a:t>
            </a:r>
            <a:r>
              <a:rPr lang="ko-KR" altLang="en-US" sz="1950" dirty="0">
                <a:sym typeface="Wingdings" panose="05000000000000000000" pitchFamily="2" charset="2"/>
              </a:rPr>
              <a:t>출결 판단 방법의 정당성</a:t>
            </a:r>
            <a:r>
              <a:rPr lang="en-US" altLang="ko-KR" sz="1950" dirty="0">
                <a:sym typeface="Wingdings" panose="05000000000000000000" pitchFamily="2" charset="2"/>
              </a:rPr>
              <a:t>, </a:t>
            </a:r>
            <a:r>
              <a:rPr lang="ko-KR" altLang="en-US" sz="1950" dirty="0">
                <a:sym typeface="Wingdings" panose="05000000000000000000" pitchFamily="2" charset="2"/>
              </a:rPr>
              <a:t>일반화 적용을 위한 </a:t>
            </a:r>
            <a:r>
              <a:rPr lang="ko-KR" altLang="en-US" sz="1950" dirty="0" err="1">
                <a:sym typeface="Wingdings" panose="05000000000000000000" pitchFamily="2" charset="2"/>
              </a:rPr>
              <a:t>리팩토링</a:t>
            </a:r>
            <a:r>
              <a:rPr lang="ko-KR" altLang="en-US" sz="1950" dirty="0">
                <a:sym typeface="Wingdings" panose="05000000000000000000" pitchFamily="2" charset="2"/>
              </a:rPr>
              <a:t> 등</a:t>
            </a:r>
            <a:r>
              <a:rPr lang="en-US" altLang="ko-KR" sz="1950" dirty="0"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950" dirty="0">
                <a:sym typeface="Wingdings" panose="05000000000000000000" pitchFamily="2" charset="2"/>
              </a:rPr>
              <a:t>(</a:t>
            </a:r>
            <a:r>
              <a:rPr lang="ko-KR" altLang="en-US" sz="1950" dirty="0">
                <a:sym typeface="Wingdings" panose="05000000000000000000" pitchFamily="2" charset="2"/>
              </a:rPr>
              <a:t>현재도 지금 프로그램의 </a:t>
            </a:r>
            <a:r>
              <a:rPr lang="en-US" altLang="ko-KR" sz="1950" dirty="0">
                <a:sym typeface="Wingdings" panose="05000000000000000000" pitchFamily="2" charset="2"/>
              </a:rPr>
              <a:t>rule</a:t>
            </a:r>
            <a:r>
              <a:rPr lang="ko-KR" altLang="en-US" sz="1950" dirty="0">
                <a:sym typeface="Wingdings" panose="05000000000000000000" pitchFamily="2" charset="2"/>
              </a:rPr>
              <a:t>에 맞춰주면 정상 작동</a:t>
            </a:r>
            <a:r>
              <a:rPr lang="en-US" altLang="ko-KR" sz="1950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95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950" dirty="0">
                <a:sym typeface="Wingdings" panose="05000000000000000000" pitchFamily="2" charset="2"/>
              </a:rPr>
              <a:t>테스트 데이터가 많지 않았기 때문에 예상하지 못한 오작동 가능성도 있음</a:t>
            </a:r>
            <a:endParaRPr lang="en-US" altLang="ko-KR" sz="195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997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F2F878-3FC0-4B07-AA5C-D1C1A5161022}"/>
              </a:ext>
            </a:extLst>
          </p:cNvPr>
          <p:cNvSpPr/>
          <p:nvPr/>
        </p:nvSpPr>
        <p:spPr>
          <a:xfrm>
            <a:off x="-635" y="6350"/>
            <a:ext cx="1934845" cy="6854825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4E5C28-BAE5-457C-88B6-626A757C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744855" y="3284855"/>
            <a:ext cx="13200380" cy="4342765"/>
          </a:xfrm>
          <a:prstGeom prst="rect">
            <a:avLst/>
          </a:prstGeom>
          <a:scene3d>
            <a:camera prst="perspectiveRelaxedModerately" fov="7200000">
              <a:rot lat="17090627" lon="0" rev="0"/>
            </a:camera>
            <a:lightRig rig="threePt" dir="t"/>
          </a:scene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63F890-29B9-4C9F-A104-539E734DA199}"/>
              </a:ext>
            </a:extLst>
          </p:cNvPr>
          <p:cNvSpPr/>
          <p:nvPr/>
        </p:nvSpPr>
        <p:spPr>
          <a:xfrm>
            <a:off x="311540" y="922020"/>
            <a:ext cx="1300357" cy="956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0800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05 </a:t>
            </a:r>
          </a:p>
          <a:p>
            <a:pPr algn="ctr" defTabSz="50800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개선 방향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20F35-41D6-416E-B388-5717C479D588}"/>
              </a:ext>
            </a:extLst>
          </p:cNvPr>
          <p:cNvCxnSpPr/>
          <p:nvPr/>
        </p:nvCxnSpPr>
        <p:spPr>
          <a:xfrm>
            <a:off x="655320" y="808355"/>
            <a:ext cx="560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7A69308F-F4AD-4075-9BFD-CA064308D216}"/>
              </a:ext>
            </a:extLst>
          </p:cNvPr>
          <p:cNvSpPr/>
          <p:nvPr/>
        </p:nvSpPr>
        <p:spPr>
          <a:xfrm>
            <a:off x="-635" y="0"/>
            <a:ext cx="12192000" cy="6861175"/>
          </a:xfrm>
          <a:prstGeom prst="frame">
            <a:avLst>
              <a:gd name="adj1" fmla="val 736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55320" y="2564269"/>
            <a:ext cx="56134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8">
            <a:extLst>
              <a:ext uri="{FF2B5EF4-FFF2-40B4-BE49-F238E27FC236}">
                <a16:creationId xmlns:a16="http://schemas.microsoft.com/office/drawing/2014/main" id="{F42EF51B-B579-4566-AC3A-1C1F403B30EC}"/>
              </a:ext>
            </a:extLst>
          </p:cNvPr>
          <p:cNvSpPr/>
          <p:nvPr/>
        </p:nvSpPr>
        <p:spPr>
          <a:xfrm>
            <a:off x="2541255" y="527665"/>
            <a:ext cx="9043065" cy="572071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b="1" dirty="0">
                <a:sym typeface="Wingdings" panose="05000000000000000000" pitchFamily="2" charset="2"/>
              </a:rPr>
              <a:t>개선 사항 </a:t>
            </a:r>
            <a:r>
              <a:rPr lang="en-US" altLang="ko-KR" sz="2200" b="1" dirty="0">
                <a:sym typeface="Wingdings" panose="05000000000000000000" pitchFamily="2" charset="2"/>
              </a:rPr>
              <a:t>or </a:t>
            </a:r>
            <a:r>
              <a:rPr lang="ko-KR" altLang="en-US" sz="2200" b="1" dirty="0">
                <a:sym typeface="Wingdings" panose="05000000000000000000" pitchFamily="2" charset="2"/>
              </a:rPr>
              <a:t>고려할 점</a:t>
            </a:r>
            <a:endParaRPr lang="en-US" altLang="ko-KR" sz="22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ym typeface="Wingdings" panose="05000000000000000000" pitchFamily="2" charset="2"/>
              </a:rPr>
              <a:t>원격 강의 특성상 </a:t>
            </a:r>
            <a:endParaRPr lang="en-US" altLang="ko-KR" sz="22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ym typeface="Wingdings" panose="05000000000000000000" pitchFamily="2" charset="2"/>
              </a:rPr>
              <a:t>현재 </a:t>
            </a:r>
            <a:r>
              <a:rPr lang="ko-KR" altLang="en-US" sz="2200" b="1" dirty="0">
                <a:sym typeface="Wingdings" panose="05000000000000000000" pitchFamily="2" charset="2"/>
              </a:rPr>
              <a:t>로컬에서 실행</a:t>
            </a:r>
            <a:r>
              <a:rPr lang="ko-KR" altLang="en-US" sz="2200" dirty="0">
                <a:sym typeface="Wingdings" panose="05000000000000000000" pitchFamily="2" charset="2"/>
              </a:rPr>
              <a:t>하는 프로그램으로 사용하고 있음</a:t>
            </a:r>
            <a:endParaRPr lang="en-US" altLang="ko-KR" sz="22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ym typeface="Wingdings" panose="05000000000000000000" pitchFamily="2" charset="2"/>
              </a:rPr>
              <a:t>수강생 목록 및 채팅 로그가 </a:t>
            </a:r>
            <a:r>
              <a:rPr lang="ko-KR" altLang="en-US" sz="2200" b="1" dirty="0">
                <a:sym typeface="Wingdings" panose="05000000000000000000" pitchFamily="2" charset="2"/>
              </a:rPr>
              <a:t>개인정보</a:t>
            </a:r>
            <a:r>
              <a:rPr lang="ko-KR" altLang="en-US" sz="2200" dirty="0">
                <a:sym typeface="Wingdings" panose="05000000000000000000" pitchFamily="2" charset="2"/>
              </a:rPr>
              <a:t>이기 때문에 웹 서비스를 하는 것은 </a:t>
            </a:r>
            <a:r>
              <a:rPr lang="ko-KR" altLang="en-US" sz="2200" b="1" dirty="0">
                <a:sym typeface="Wingdings" panose="05000000000000000000" pitchFamily="2" charset="2"/>
              </a:rPr>
              <a:t>보안 이슈가 있음</a:t>
            </a:r>
            <a:endParaRPr lang="en-US" altLang="ko-KR" sz="22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2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sym typeface="Wingdings" panose="05000000000000000000" pitchFamily="2" charset="2"/>
              </a:rPr>
              <a:t>Cisco</a:t>
            </a:r>
            <a:r>
              <a:rPr lang="ko-KR" altLang="en-US" sz="2200" dirty="0">
                <a:sym typeface="Wingdings" panose="05000000000000000000" pitchFamily="2" charset="2"/>
              </a:rPr>
              <a:t>에서 </a:t>
            </a:r>
            <a:r>
              <a:rPr lang="en-US" altLang="ko-KR" sz="2200" dirty="0" err="1">
                <a:sym typeface="Wingdings" panose="05000000000000000000" pitchFamily="2" charset="2"/>
              </a:rPr>
              <a:t>Webex</a:t>
            </a:r>
            <a:r>
              <a:rPr lang="en-US" altLang="ko-KR" sz="2200" dirty="0"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sym typeface="Wingdings" panose="05000000000000000000" pitchFamily="2" charset="2"/>
              </a:rPr>
              <a:t>관련 </a:t>
            </a:r>
            <a:r>
              <a:rPr lang="en-US" altLang="ko-KR" sz="2200" dirty="0">
                <a:sym typeface="Wingdings" panose="05000000000000000000" pitchFamily="2" charset="2"/>
              </a:rPr>
              <a:t>API</a:t>
            </a:r>
            <a:r>
              <a:rPr lang="ko-KR" altLang="en-US" sz="2200" dirty="0">
                <a:sym typeface="Wingdings" panose="05000000000000000000" pitchFamily="2" charset="2"/>
              </a:rPr>
              <a:t>를 활용할 수 있다면</a:t>
            </a:r>
            <a:r>
              <a:rPr lang="en-US" altLang="ko-KR" sz="2200" dirty="0">
                <a:sym typeface="Wingdings" panose="05000000000000000000" pitchFamily="2" charset="2"/>
              </a:rPr>
              <a:t>(</a:t>
            </a:r>
            <a:r>
              <a:rPr lang="ko-KR" altLang="en-US" sz="2200" dirty="0">
                <a:sym typeface="Wingdings" panose="05000000000000000000" pitchFamily="2" charset="2"/>
              </a:rPr>
              <a:t>또 필요한 기능을 제공한다면</a:t>
            </a:r>
            <a:r>
              <a:rPr lang="en-US" altLang="ko-KR" sz="2200" dirty="0">
                <a:sym typeface="Wingdings" panose="05000000000000000000" pitchFamily="2" charset="2"/>
              </a:rPr>
              <a:t>), </a:t>
            </a:r>
            <a:r>
              <a:rPr lang="ko-KR" altLang="en-US" sz="2200" b="1" dirty="0">
                <a:sym typeface="Wingdings" panose="05000000000000000000" pitchFamily="2" charset="2"/>
              </a:rPr>
              <a:t>허가된 사용자</a:t>
            </a:r>
            <a:r>
              <a:rPr lang="en-US" altLang="ko-KR" sz="2200" dirty="0">
                <a:sym typeface="Wingdings" panose="05000000000000000000" pitchFamily="2" charset="2"/>
              </a:rPr>
              <a:t>(</a:t>
            </a:r>
            <a:r>
              <a:rPr lang="ko-KR" altLang="en-US" sz="2200" dirty="0">
                <a:sym typeface="Wingdings" panose="05000000000000000000" pitchFamily="2" charset="2"/>
              </a:rPr>
              <a:t>교수</a:t>
            </a:r>
            <a:r>
              <a:rPr lang="en-US" altLang="ko-KR" sz="2200" dirty="0"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sym typeface="Wingdings" panose="05000000000000000000" pitchFamily="2" charset="2"/>
              </a:rPr>
              <a:t>강사</a:t>
            </a:r>
            <a:r>
              <a:rPr lang="en-US" altLang="ko-KR" sz="2200" dirty="0">
                <a:sym typeface="Wingdings" panose="05000000000000000000" pitchFamily="2" charset="2"/>
              </a:rPr>
              <a:t>) </a:t>
            </a:r>
            <a:r>
              <a:rPr lang="ko-KR" altLang="en-US" sz="2200" dirty="0">
                <a:sym typeface="Wingdings" panose="05000000000000000000" pitchFamily="2" charset="2"/>
              </a:rPr>
              <a:t>만이 사용할 수 있는 </a:t>
            </a:r>
            <a:r>
              <a:rPr lang="ko-KR" altLang="en-US" sz="2200" b="1" dirty="0">
                <a:sym typeface="Wingdings" panose="05000000000000000000" pitchFamily="2" charset="2"/>
              </a:rPr>
              <a:t>웹 서비스 형태로 구현도 가능</a:t>
            </a:r>
            <a:r>
              <a:rPr lang="en-US" altLang="ko-KR" sz="2200" b="1" dirty="0">
                <a:sym typeface="Wingdings" panose="05000000000000000000" pitchFamily="2" charset="2"/>
              </a:rPr>
              <a:t>(</a:t>
            </a:r>
            <a:r>
              <a:rPr lang="ko-KR" altLang="en-US" sz="2200" b="1" dirty="0">
                <a:sym typeface="Wingdings" panose="05000000000000000000" pitchFamily="2" charset="2"/>
              </a:rPr>
              <a:t>공부 필요</a:t>
            </a:r>
            <a:r>
              <a:rPr lang="en-US" altLang="ko-KR" sz="2200" b="1" dirty="0"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2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sym typeface="Wingdings" panose="05000000000000000000" pitchFamily="2" charset="2"/>
              </a:rPr>
              <a:t>하반기에도 원격 강의 형태는 계속 지속될 것으로 전망되고</a:t>
            </a:r>
            <a:r>
              <a:rPr lang="en-US" altLang="ko-KR" sz="2200" dirty="0">
                <a:sym typeface="Wingdings" panose="05000000000000000000" pitchFamily="2" charset="2"/>
              </a:rPr>
              <a:t>, </a:t>
            </a:r>
            <a:r>
              <a:rPr lang="ko-KR" altLang="en-US" sz="2200" dirty="0">
                <a:sym typeface="Wingdings" panose="05000000000000000000" pitchFamily="2" charset="2"/>
              </a:rPr>
              <a:t>보편적으로 사용할 수 있는 형태로 배포하는 것이 수요가 있을 것으로 생각됩니다</a:t>
            </a:r>
            <a:r>
              <a:rPr lang="en-US" altLang="ko-KR" sz="2200" dirty="0"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184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A42E92-F24A-43EF-A3A1-379CE4FBB5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6DDDA0-6197-42D6-AA9F-786E76B1F2B7}"/>
              </a:ext>
            </a:extLst>
          </p:cNvPr>
          <p:cNvSpPr/>
          <p:nvPr/>
        </p:nvSpPr>
        <p:spPr>
          <a:xfrm>
            <a:off x="0" y="-7620"/>
            <a:ext cx="12192000" cy="6854825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7DC592A-90BB-4F2F-9E17-00050B333525}"/>
              </a:ext>
            </a:extLst>
          </p:cNvPr>
          <p:cNvSpPr/>
          <p:nvPr/>
        </p:nvSpPr>
        <p:spPr>
          <a:xfrm>
            <a:off x="263525" y="188595"/>
            <a:ext cx="11737340" cy="6424930"/>
          </a:xfrm>
          <a:prstGeom prst="frame">
            <a:avLst>
              <a:gd name="adj1" fmla="val 1552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890EB74E-2642-4CE4-9AC1-659B1A1011BC}"/>
              </a:ext>
            </a:extLst>
          </p:cNvPr>
          <p:cNvSpPr/>
          <p:nvPr/>
        </p:nvSpPr>
        <p:spPr>
          <a:xfrm>
            <a:off x="3611880" y="744855"/>
            <a:ext cx="4968240" cy="4968240"/>
          </a:xfrm>
          <a:prstGeom prst="donut">
            <a:avLst>
              <a:gd name="adj" fmla="val 6786"/>
            </a:avLst>
          </a:prstGeom>
          <a:gradFill>
            <a:gsLst>
              <a:gs pos="0">
                <a:srgbClr val="099AD2"/>
              </a:gs>
              <a:gs pos="100000">
                <a:srgbClr val="28BE5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EDEA1-7239-4D28-9A59-20BE27D85157}"/>
              </a:ext>
            </a:extLst>
          </p:cNvPr>
          <p:cNvSpPr txBox="1"/>
          <p:nvPr/>
        </p:nvSpPr>
        <p:spPr>
          <a:xfrm>
            <a:off x="2783840" y="2675255"/>
            <a:ext cx="6624955" cy="1108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you!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4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7BBFBA1-B56A-4410-9CAE-E1BDD7C6E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2" t="10878" r="2185" b="8149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1BCC62-41E6-4A34-AD9A-FA8C311DB6CF}"/>
              </a:ext>
            </a:extLst>
          </p:cNvPr>
          <p:cNvSpPr/>
          <p:nvPr/>
        </p:nvSpPr>
        <p:spPr>
          <a:xfrm>
            <a:off x="6096000" y="3175"/>
            <a:ext cx="6096000" cy="6854825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1AD095E0-8AA9-4442-9F1D-73E064F45C17}"/>
              </a:ext>
            </a:extLst>
          </p:cNvPr>
          <p:cNvSpPr/>
          <p:nvPr/>
        </p:nvSpPr>
        <p:spPr>
          <a:xfrm>
            <a:off x="263525" y="188595"/>
            <a:ext cx="11737340" cy="6424930"/>
          </a:xfrm>
          <a:prstGeom prst="frame">
            <a:avLst>
              <a:gd name="adj1" fmla="val 1552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상자 1"/>
          <p:cNvSpPr txBox="1">
            <a:spLocks/>
          </p:cNvSpPr>
          <p:nvPr/>
        </p:nvSpPr>
        <p:spPr>
          <a:xfrm>
            <a:off x="6287408" y="2251470"/>
            <a:ext cx="5512706" cy="233006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Description</a:t>
            </a:r>
          </a:p>
          <a:p>
            <a:pPr marL="0" indent="0" algn="l" defTabSz="5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동기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defTabSz="508000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사용법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l" defTabSz="5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로직 설명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l" defTabSz="5080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개선 방향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7FC709-F139-4EA6-B4D3-E02F0B3BA371}"/>
              </a:ext>
            </a:extLst>
          </p:cNvPr>
          <p:cNvSpPr/>
          <p:nvPr/>
        </p:nvSpPr>
        <p:spPr>
          <a:xfrm>
            <a:off x="6287408" y="480876"/>
            <a:ext cx="3463290" cy="646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5FBA7-CD2A-4B23-9831-2610ABAA12EA}"/>
              </a:ext>
            </a:extLst>
          </p:cNvPr>
          <p:cNvSpPr txBox="1"/>
          <p:nvPr/>
        </p:nvSpPr>
        <p:spPr>
          <a:xfrm>
            <a:off x="6434728" y="480876"/>
            <a:ext cx="316865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 </a:t>
            </a:r>
            <a:endParaRPr lang="ko-KR" altLang="en-US" sz="3600" b="1" spc="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23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F2F878-3FC0-4B07-AA5C-D1C1A5161022}"/>
              </a:ext>
            </a:extLst>
          </p:cNvPr>
          <p:cNvSpPr/>
          <p:nvPr/>
        </p:nvSpPr>
        <p:spPr>
          <a:xfrm>
            <a:off x="-635" y="6350"/>
            <a:ext cx="1934845" cy="6854825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4E5C28-BAE5-457C-88B6-626A757C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744855" y="3284855"/>
            <a:ext cx="13200380" cy="4342765"/>
          </a:xfrm>
          <a:prstGeom prst="rect">
            <a:avLst/>
          </a:prstGeom>
          <a:scene3d>
            <a:camera prst="perspectiveRelaxedModerately" fov="7200000">
              <a:rot lat="17090627" lon="0" rev="0"/>
            </a:camera>
            <a:lightRig rig="threePt" dir="t"/>
          </a:scene3d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20F35-41D6-416E-B388-5717C479D588}"/>
              </a:ext>
            </a:extLst>
          </p:cNvPr>
          <p:cNvCxnSpPr/>
          <p:nvPr/>
        </p:nvCxnSpPr>
        <p:spPr>
          <a:xfrm>
            <a:off x="655320" y="808355"/>
            <a:ext cx="560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7A69308F-F4AD-4075-9BFD-CA064308D216}"/>
              </a:ext>
            </a:extLst>
          </p:cNvPr>
          <p:cNvSpPr/>
          <p:nvPr/>
        </p:nvSpPr>
        <p:spPr>
          <a:xfrm>
            <a:off x="-635" y="0"/>
            <a:ext cx="12192000" cy="6861175"/>
          </a:xfrm>
          <a:prstGeom prst="frame">
            <a:avLst>
              <a:gd name="adj1" fmla="val 736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55320" y="2564269"/>
            <a:ext cx="56134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A967AAA-6585-4719-957C-9513ECAF3D57}"/>
              </a:ext>
            </a:extLst>
          </p:cNvPr>
          <p:cNvSpPr/>
          <p:nvPr/>
        </p:nvSpPr>
        <p:spPr>
          <a:xfrm>
            <a:off x="2291659" y="808355"/>
            <a:ext cx="9542257" cy="163449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3000" b="1" dirty="0">
                <a:sym typeface="Wingdings" panose="05000000000000000000" pitchFamily="2" charset="2"/>
              </a:rPr>
              <a:t>개인 정보</a:t>
            </a:r>
            <a:r>
              <a:rPr lang="en-US" altLang="ko-KR" sz="3000" dirty="0">
                <a:sym typeface="Wingdings" panose="05000000000000000000" pitchFamily="2" charset="2"/>
              </a:rPr>
              <a:t>(</a:t>
            </a:r>
            <a:r>
              <a:rPr lang="ko-KR" altLang="en-US" sz="3000" dirty="0">
                <a:sym typeface="Wingdings" panose="05000000000000000000" pitchFamily="2" charset="2"/>
              </a:rPr>
              <a:t>학번</a:t>
            </a:r>
            <a:r>
              <a:rPr lang="en-US" altLang="ko-KR" sz="3000" dirty="0">
                <a:sym typeface="Wingdings" panose="05000000000000000000" pitchFamily="2" charset="2"/>
              </a:rPr>
              <a:t>, </a:t>
            </a:r>
            <a:r>
              <a:rPr lang="ko-KR" altLang="en-US" sz="3000" dirty="0">
                <a:sym typeface="Wingdings" panose="05000000000000000000" pitchFamily="2" charset="2"/>
              </a:rPr>
              <a:t>이름 등</a:t>
            </a:r>
            <a:r>
              <a:rPr lang="en-US" altLang="ko-KR" sz="3000" dirty="0">
                <a:sym typeface="Wingdings" panose="05000000000000000000" pitchFamily="2" charset="2"/>
              </a:rPr>
              <a:t>)</a:t>
            </a:r>
            <a:r>
              <a:rPr lang="ko-KR" altLang="en-US" sz="3000" dirty="0">
                <a:sym typeface="Wingdings" panose="05000000000000000000" pitchFamily="2" charset="2"/>
              </a:rPr>
              <a:t>이 포함되어 있는 매뉴얼이기 때문에 </a:t>
            </a:r>
            <a:r>
              <a:rPr lang="ko-KR" altLang="en-US" sz="3000" b="1" dirty="0">
                <a:sym typeface="Wingdings" panose="05000000000000000000" pitchFamily="2" charset="2"/>
              </a:rPr>
              <a:t>무단으로 배포 및 공유를 하지 말아 주시는 것</a:t>
            </a:r>
            <a:r>
              <a:rPr lang="ko-KR" altLang="en-US" sz="3000" dirty="0">
                <a:sym typeface="Wingdings" panose="05000000000000000000" pitchFamily="2" charset="2"/>
              </a:rPr>
              <a:t>을 부탁드립니다</a:t>
            </a:r>
            <a:r>
              <a:rPr lang="en-US" altLang="ko-KR" sz="3000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D620122-0DB9-4F4A-87A2-63BB2F6540AB}"/>
              </a:ext>
            </a:extLst>
          </p:cNvPr>
          <p:cNvSpPr/>
          <p:nvPr/>
        </p:nvSpPr>
        <p:spPr>
          <a:xfrm>
            <a:off x="2291659" y="3251200"/>
            <a:ext cx="9542257" cy="953453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>
                <a:sym typeface="Wingdings" panose="05000000000000000000" pitchFamily="2" charset="2"/>
              </a:rPr>
              <a:t>부탁드립니다</a:t>
            </a:r>
            <a:r>
              <a:rPr lang="en-US" altLang="ko-KR" sz="5000" b="1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652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F2F878-3FC0-4B07-AA5C-D1C1A5161022}"/>
              </a:ext>
            </a:extLst>
          </p:cNvPr>
          <p:cNvSpPr/>
          <p:nvPr/>
        </p:nvSpPr>
        <p:spPr>
          <a:xfrm>
            <a:off x="-635" y="6350"/>
            <a:ext cx="1934845" cy="6854825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4E5C28-BAE5-457C-88B6-626A757C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744855" y="3284855"/>
            <a:ext cx="13200380" cy="4342765"/>
          </a:xfrm>
          <a:prstGeom prst="rect">
            <a:avLst/>
          </a:prstGeom>
          <a:scene3d>
            <a:camera prst="perspectiveRelaxedModerately" fov="7200000">
              <a:rot lat="17090627" lon="0" rev="0"/>
            </a:camera>
            <a:lightRig rig="threePt" dir="t"/>
          </a:scene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63F890-29B9-4C9F-A104-539E734DA199}"/>
              </a:ext>
            </a:extLst>
          </p:cNvPr>
          <p:cNvSpPr/>
          <p:nvPr/>
        </p:nvSpPr>
        <p:spPr>
          <a:xfrm>
            <a:off x="174027" y="922020"/>
            <a:ext cx="1575368" cy="1417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0800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01 </a:t>
            </a:r>
          </a:p>
          <a:p>
            <a:pPr algn="ctr" defTabSz="50800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프로그램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 defTabSz="50800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Description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20F35-41D6-416E-B388-5717C479D588}"/>
              </a:ext>
            </a:extLst>
          </p:cNvPr>
          <p:cNvCxnSpPr/>
          <p:nvPr/>
        </p:nvCxnSpPr>
        <p:spPr>
          <a:xfrm>
            <a:off x="655320" y="808355"/>
            <a:ext cx="560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7A69308F-F4AD-4075-9BFD-CA064308D216}"/>
              </a:ext>
            </a:extLst>
          </p:cNvPr>
          <p:cNvSpPr/>
          <p:nvPr/>
        </p:nvSpPr>
        <p:spPr>
          <a:xfrm>
            <a:off x="-635" y="0"/>
            <a:ext cx="12192000" cy="6861175"/>
          </a:xfrm>
          <a:prstGeom prst="frame">
            <a:avLst>
              <a:gd name="adj1" fmla="val 736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55320" y="2564269"/>
            <a:ext cx="56134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8">
            <a:extLst>
              <a:ext uri="{FF2B5EF4-FFF2-40B4-BE49-F238E27FC236}">
                <a16:creationId xmlns:a16="http://schemas.microsoft.com/office/drawing/2014/main" id="{B7945F66-A599-48DC-8539-E1049468F578}"/>
              </a:ext>
            </a:extLst>
          </p:cNvPr>
          <p:cNvSpPr/>
          <p:nvPr/>
        </p:nvSpPr>
        <p:spPr>
          <a:xfrm>
            <a:off x="2541255" y="457974"/>
            <a:ext cx="9043065" cy="592502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b="1" dirty="0"/>
              <a:t>이름</a:t>
            </a:r>
            <a:endParaRPr lang="en-US" altLang="ko-KR" sz="2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500" dirty="0" err="1"/>
              <a:t>Webex</a:t>
            </a:r>
            <a:r>
              <a:rPr lang="en-US" altLang="ko-KR" sz="2500" dirty="0"/>
              <a:t> </a:t>
            </a:r>
            <a:r>
              <a:rPr lang="ko-KR" altLang="en-US" sz="2500" dirty="0"/>
              <a:t>출결 보조 프로그램</a:t>
            </a:r>
            <a:endParaRPr lang="en-US" altLang="ko-KR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b="1" dirty="0"/>
              <a:t>간단한 소개</a:t>
            </a:r>
            <a:endParaRPr lang="en-US" altLang="ko-KR" sz="2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500" dirty="0"/>
              <a:t>Cisco</a:t>
            </a:r>
            <a:r>
              <a:rPr lang="ko-KR" altLang="en-US" sz="2500" dirty="0"/>
              <a:t> </a:t>
            </a:r>
            <a:r>
              <a:rPr lang="en-US" altLang="ko-KR" sz="2500" dirty="0" err="1"/>
              <a:t>Webex</a:t>
            </a:r>
            <a:r>
              <a:rPr lang="ko-KR" altLang="en-US" sz="2500" dirty="0"/>
              <a:t>를 강의에 사용하는 사용자</a:t>
            </a:r>
            <a:r>
              <a:rPr lang="en-US" altLang="ko-KR" sz="2500" dirty="0"/>
              <a:t>(</a:t>
            </a:r>
            <a:r>
              <a:rPr lang="ko-KR" altLang="en-US" sz="2500" dirty="0"/>
              <a:t>교수</a:t>
            </a:r>
            <a:r>
              <a:rPr lang="en-US" altLang="ko-KR" sz="2500" dirty="0"/>
              <a:t>, </a:t>
            </a:r>
            <a:r>
              <a:rPr lang="ko-KR" altLang="en-US" sz="2500" dirty="0"/>
              <a:t>강사</a:t>
            </a:r>
            <a:r>
              <a:rPr lang="en-US" altLang="ko-KR" sz="2500" dirty="0"/>
              <a:t>)</a:t>
            </a:r>
            <a:r>
              <a:rPr lang="ko-KR" altLang="en-US" sz="2500" dirty="0"/>
              <a:t>를 대상으로 수강생 출결 관리 기능을 제공함</a:t>
            </a:r>
            <a:endParaRPr lang="en-US" altLang="ko-KR" sz="25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학생명부</a:t>
            </a:r>
            <a:r>
              <a:rPr lang="en-US" altLang="ko-KR" sz="2400" b="1" dirty="0"/>
              <a:t>.csv</a:t>
            </a:r>
            <a:r>
              <a:rPr lang="ko-KR" altLang="en-US" sz="2400" b="1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, </a:t>
            </a:r>
            <a:r>
              <a:rPr lang="en-US" altLang="ko-KR" sz="2400" b="1" dirty="0" err="1"/>
              <a:t>Webex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채팅로그</a:t>
            </a:r>
            <a:r>
              <a:rPr lang="en-US" altLang="ko-KR" sz="2400" b="1" dirty="0"/>
              <a:t>.txt </a:t>
            </a:r>
            <a:r>
              <a:rPr lang="ko-KR" altLang="en-US" sz="2400" dirty="0"/>
              <a:t>파일을 입력</a:t>
            </a:r>
            <a:r>
              <a:rPr lang="en-US" altLang="ko-KR" sz="2400" dirty="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수업 시작 시간</a:t>
            </a:r>
            <a:r>
              <a:rPr lang="en-US" altLang="ko-KR" sz="2400" dirty="0"/>
              <a:t>, </a:t>
            </a:r>
            <a:r>
              <a:rPr lang="ko-KR" altLang="en-US" sz="2400" dirty="0"/>
              <a:t>유예 시간을 설정하고 실행하면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학생의 출결</a:t>
            </a:r>
            <a:r>
              <a:rPr lang="en-US" altLang="ko-KR" sz="2400" dirty="0"/>
              <a:t>(</a:t>
            </a:r>
            <a:r>
              <a:rPr lang="ko-KR" altLang="en-US" sz="2400" dirty="0"/>
              <a:t>지각</a:t>
            </a:r>
            <a:r>
              <a:rPr lang="en-US" altLang="ko-KR" sz="2400" dirty="0"/>
              <a:t>,</a:t>
            </a:r>
            <a:r>
              <a:rPr lang="ko-KR" altLang="en-US" sz="2400" dirty="0"/>
              <a:t>결석</a:t>
            </a:r>
            <a:r>
              <a:rPr lang="en-US" altLang="ko-KR" sz="2400" dirty="0"/>
              <a:t>)</a:t>
            </a:r>
            <a:r>
              <a:rPr lang="ko-KR" altLang="en-US" sz="2400" dirty="0"/>
              <a:t>이 기록되어 결과</a:t>
            </a:r>
            <a:r>
              <a:rPr lang="en-US" altLang="ko-KR" sz="2400" dirty="0"/>
              <a:t>.csv</a:t>
            </a:r>
            <a:r>
              <a:rPr lang="ko-KR" altLang="en-US" sz="2400" dirty="0"/>
              <a:t>파일로 출력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복수의 채팅로그</a:t>
            </a:r>
            <a:r>
              <a:rPr lang="en-US" altLang="ko-KR" sz="2400" dirty="0"/>
              <a:t>.txt</a:t>
            </a:r>
            <a:r>
              <a:rPr lang="ko-KR" altLang="en-US" sz="2400" dirty="0"/>
              <a:t> 파일 지원</a:t>
            </a:r>
            <a:endParaRPr lang="en-US" altLang="ko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개발</a:t>
            </a:r>
            <a:endParaRPr lang="en-US" altLang="ko-KR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사용 언어 </a:t>
            </a:r>
            <a:r>
              <a:rPr lang="en-US" altLang="ko-KR" sz="2400" dirty="0"/>
              <a:t>– Python(100%)</a:t>
            </a:r>
          </a:p>
        </p:txBody>
      </p:sp>
    </p:spTree>
    <p:extLst>
      <p:ext uri="{BB962C8B-B14F-4D97-AF65-F5344CB8AC3E}">
        <p14:creationId xmlns:p14="http://schemas.microsoft.com/office/powerpoint/2010/main" val="2244517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F2F878-3FC0-4B07-AA5C-D1C1A5161022}"/>
              </a:ext>
            </a:extLst>
          </p:cNvPr>
          <p:cNvSpPr/>
          <p:nvPr/>
        </p:nvSpPr>
        <p:spPr>
          <a:xfrm>
            <a:off x="-635" y="6350"/>
            <a:ext cx="1934845" cy="6854825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4E5C28-BAE5-457C-88B6-626A757C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744855" y="3284855"/>
            <a:ext cx="13200380" cy="4342765"/>
          </a:xfrm>
          <a:prstGeom prst="rect">
            <a:avLst/>
          </a:prstGeom>
          <a:scene3d>
            <a:camera prst="perspectiveRelaxedModerately" fov="7200000">
              <a:rot lat="17090627" lon="0" rev="0"/>
            </a:camera>
            <a:lightRig rig="threePt" dir="t"/>
          </a:scene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63F890-29B9-4C9F-A104-539E734DA199}"/>
              </a:ext>
            </a:extLst>
          </p:cNvPr>
          <p:cNvSpPr/>
          <p:nvPr/>
        </p:nvSpPr>
        <p:spPr>
          <a:xfrm>
            <a:off x="311535" y="922020"/>
            <a:ext cx="1300357" cy="956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0800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02 </a:t>
            </a:r>
          </a:p>
          <a:p>
            <a:pPr algn="ctr" defTabSz="50800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개발 동기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20F35-41D6-416E-B388-5717C479D588}"/>
              </a:ext>
            </a:extLst>
          </p:cNvPr>
          <p:cNvCxnSpPr/>
          <p:nvPr/>
        </p:nvCxnSpPr>
        <p:spPr>
          <a:xfrm>
            <a:off x="655320" y="808355"/>
            <a:ext cx="560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7A69308F-F4AD-4075-9BFD-CA064308D216}"/>
              </a:ext>
            </a:extLst>
          </p:cNvPr>
          <p:cNvSpPr/>
          <p:nvPr/>
        </p:nvSpPr>
        <p:spPr>
          <a:xfrm>
            <a:off x="-635" y="0"/>
            <a:ext cx="12192000" cy="6861175"/>
          </a:xfrm>
          <a:prstGeom prst="frame">
            <a:avLst>
              <a:gd name="adj1" fmla="val 736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55320" y="2564269"/>
            <a:ext cx="56134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8">
            <a:extLst>
              <a:ext uri="{FF2B5EF4-FFF2-40B4-BE49-F238E27FC236}">
                <a16:creationId xmlns:a16="http://schemas.microsoft.com/office/drawing/2014/main" id="{B7945F66-A599-48DC-8539-E1049468F578}"/>
              </a:ext>
            </a:extLst>
          </p:cNvPr>
          <p:cNvSpPr/>
          <p:nvPr/>
        </p:nvSpPr>
        <p:spPr>
          <a:xfrm>
            <a:off x="2541255" y="457974"/>
            <a:ext cx="9043065" cy="486941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코로나 바이러스</a:t>
            </a:r>
            <a:r>
              <a:rPr lang="ko-KR" altLang="en-US" sz="2000" dirty="0"/>
              <a:t>로 인한 교육 기관의 </a:t>
            </a:r>
            <a:r>
              <a:rPr lang="ko-KR" altLang="en-US" sz="2000" b="1" dirty="0"/>
              <a:t>원격 강의 활성화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원격 강의 툴로 많이 사용 되고 있는 </a:t>
            </a:r>
            <a:r>
              <a:rPr lang="en-US" altLang="ko-KR" sz="2000" b="1" dirty="0"/>
              <a:t>Cisco </a:t>
            </a:r>
            <a:r>
              <a:rPr lang="en-US" altLang="ko-KR" sz="2000" b="1" dirty="0" err="1"/>
              <a:t>Webex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Webex</a:t>
            </a:r>
            <a:r>
              <a:rPr lang="ko-KR" altLang="en-US" sz="2000" dirty="0"/>
              <a:t>는 원격 회의 프로그램이기 때문에 </a:t>
            </a:r>
            <a:r>
              <a:rPr lang="ko-KR" altLang="en-US" sz="2000" b="1" dirty="0"/>
              <a:t>출결 기능을 제공하지 않음</a:t>
            </a: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기존 출결 기록 방식은 수업 종료 후 </a:t>
            </a:r>
            <a:r>
              <a:rPr lang="ko-KR" altLang="en-US" sz="2000" b="1" dirty="0"/>
              <a:t>채팅 로그를 읽고 수기로</a:t>
            </a:r>
            <a:r>
              <a:rPr lang="ko-KR" altLang="en-US" sz="2000" dirty="0"/>
              <a:t> 수강생의 출결을 체크하는 방법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ym typeface="Wingdings" panose="05000000000000000000" pitchFamily="2" charset="2"/>
              </a:rPr>
              <a:t>비 효율적</a:t>
            </a:r>
            <a:r>
              <a:rPr lang="en-US" altLang="ko-KR" sz="2000" b="1" dirty="0"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ym typeface="Wingdings" panose="05000000000000000000" pitchFamily="2" charset="2"/>
              </a:rPr>
              <a:t>정확도도 낮음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ym typeface="Wingdings" panose="05000000000000000000" pitchFamily="2" charset="2"/>
              </a:rPr>
              <a:t>수강생이 많아질수록</a:t>
            </a:r>
            <a:r>
              <a:rPr lang="en-US" altLang="ko-KR" sz="2000" b="1" dirty="0">
                <a:sym typeface="Wingdings" panose="05000000000000000000" pitchFamily="2" charset="2"/>
              </a:rPr>
              <a:t>(</a:t>
            </a:r>
            <a:r>
              <a:rPr lang="ko-KR" altLang="en-US" sz="2000" b="1" dirty="0">
                <a:sym typeface="Wingdings" panose="05000000000000000000" pitchFamily="2" charset="2"/>
              </a:rPr>
              <a:t>예</a:t>
            </a:r>
            <a:r>
              <a:rPr lang="en-US" altLang="ko-KR" sz="2000" b="1" dirty="0">
                <a:sym typeface="Wingdings" panose="05000000000000000000" pitchFamily="2" charset="2"/>
              </a:rPr>
              <a:t>: </a:t>
            </a:r>
            <a:r>
              <a:rPr lang="ko-KR" altLang="en-US" sz="2000" b="1" dirty="0">
                <a:sym typeface="Wingdings" panose="05000000000000000000" pitchFamily="2" charset="2"/>
              </a:rPr>
              <a:t>대형강의</a:t>
            </a:r>
            <a:r>
              <a:rPr lang="en-US" altLang="ko-KR" sz="2000" b="1" dirty="0">
                <a:sym typeface="Wingdings" panose="05000000000000000000" pitchFamily="2" charset="2"/>
              </a:rPr>
              <a:t>) </a:t>
            </a:r>
            <a:r>
              <a:rPr lang="ko-KR" altLang="en-US" sz="2000" b="1" dirty="0">
                <a:sym typeface="Wingdings" panose="05000000000000000000" pitchFamily="2" charset="2"/>
              </a:rPr>
              <a:t>출결 기록의 정확도는 낮아짐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또 원격 강의로 인해 변경된 성적 기준 완화로 출결이 차지하는 중요도가 커짐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ym typeface="Wingdings" panose="05000000000000000000" pitchFamily="2" charset="2"/>
              </a:rPr>
              <a:t>불필요한 자원 소모를 하지 않기 위해 개발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85581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F2F878-3FC0-4B07-AA5C-D1C1A5161022}"/>
              </a:ext>
            </a:extLst>
          </p:cNvPr>
          <p:cNvSpPr/>
          <p:nvPr/>
        </p:nvSpPr>
        <p:spPr>
          <a:xfrm>
            <a:off x="-635" y="6350"/>
            <a:ext cx="1934845" cy="6854825"/>
          </a:xfrm>
          <a:prstGeom prst="rect">
            <a:avLst/>
          </a:prstGeom>
          <a:solidFill>
            <a:schemeClr val="tx1">
              <a:lumMod val="95000"/>
              <a:lumOff val="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4E5C28-BAE5-457C-88B6-626A757C3E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744855" y="3284855"/>
            <a:ext cx="13200380" cy="4342765"/>
          </a:xfrm>
          <a:prstGeom prst="rect">
            <a:avLst/>
          </a:prstGeom>
          <a:scene3d>
            <a:camera prst="perspectiveRelaxedModerately" fov="7200000">
              <a:rot lat="17090627" lon="0" rev="0"/>
            </a:camera>
            <a:lightRig rig="threePt" dir="t"/>
          </a:scene3d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63F890-29B9-4C9F-A104-539E734DA199}"/>
              </a:ext>
            </a:extLst>
          </p:cNvPr>
          <p:cNvSpPr/>
          <p:nvPr/>
        </p:nvSpPr>
        <p:spPr>
          <a:xfrm>
            <a:off x="484661" y="922020"/>
            <a:ext cx="954107" cy="956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0800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03 </a:t>
            </a:r>
          </a:p>
          <a:p>
            <a:pPr algn="ctr" defTabSz="50800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사용법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20F35-41D6-416E-B388-5717C479D588}"/>
              </a:ext>
            </a:extLst>
          </p:cNvPr>
          <p:cNvCxnSpPr/>
          <p:nvPr/>
        </p:nvCxnSpPr>
        <p:spPr>
          <a:xfrm>
            <a:off x="655320" y="808355"/>
            <a:ext cx="560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액자 12">
            <a:extLst>
              <a:ext uri="{FF2B5EF4-FFF2-40B4-BE49-F238E27FC236}">
                <a16:creationId xmlns:a16="http://schemas.microsoft.com/office/drawing/2014/main" id="{7A69308F-F4AD-4075-9BFD-CA064308D216}"/>
              </a:ext>
            </a:extLst>
          </p:cNvPr>
          <p:cNvSpPr/>
          <p:nvPr/>
        </p:nvSpPr>
        <p:spPr>
          <a:xfrm>
            <a:off x="-635" y="0"/>
            <a:ext cx="12192000" cy="6861175"/>
          </a:xfrm>
          <a:prstGeom prst="frame">
            <a:avLst>
              <a:gd name="adj1" fmla="val 736"/>
            </a:avLst>
          </a:prstGeom>
          <a:gradFill>
            <a:gsLst>
              <a:gs pos="0">
                <a:srgbClr val="28BE5A"/>
              </a:gs>
              <a:gs pos="100000">
                <a:srgbClr val="099AD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55320" y="2564269"/>
            <a:ext cx="561340" cy="635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A967AAA-6585-4719-957C-9513ECAF3D57}"/>
              </a:ext>
            </a:extLst>
          </p:cNvPr>
          <p:cNvSpPr/>
          <p:nvPr/>
        </p:nvSpPr>
        <p:spPr>
          <a:xfrm>
            <a:off x="2678430" y="2564269"/>
            <a:ext cx="9043065" cy="783193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4000" dirty="0">
                <a:sym typeface="Wingdings" panose="05000000000000000000" pitchFamily="2" charset="2"/>
              </a:rPr>
              <a:t>흐름만 봐 주시면 감사하겠습니다</a:t>
            </a:r>
            <a:r>
              <a:rPr lang="en-US" altLang="ko-KR" sz="4000" dirty="0"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927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A5CD2-5502-415A-88FE-03B7535F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준비물</a:t>
            </a:r>
            <a:r>
              <a:rPr lang="en-US" altLang="ko-KR" dirty="0"/>
              <a:t>(</a:t>
            </a:r>
            <a:r>
              <a:rPr lang="ko-KR" altLang="en-US" dirty="0"/>
              <a:t>준비 할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7B97C-5213-4BEA-9C20-C85CE14DC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/>
              <a:t>수강생명단</a:t>
            </a:r>
            <a:r>
              <a:rPr lang="en-US" altLang="ko-KR" sz="2000" b="1" dirty="0"/>
              <a:t>.csv</a:t>
            </a:r>
          </a:p>
          <a:p>
            <a:r>
              <a:rPr lang="ko-KR" altLang="en-US" sz="2000" dirty="0"/>
              <a:t>사이버캠퍼스</a:t>
            </a:r>
            <a:r>
              <a:rPr lang="en-US" altLang="ko-KR" sz="2000" dirty="0"/>
              <a:t>, </a:t>
            </a:r>
            <a:r>
              <a:rPr lang="ko-KR" altLang="en-US" sz="2000" dirty="0"/>
              <a:t>혹은 출석부 </a:t>
            </a:r>
            <a:r>
              <a:rPr lang="en-US" altLang="ko-KR" sz="2000" dirty="0"/>
              <a:t>excel </a:t>
            </a:r>
            <a:r>
              <a:rPr lang="ko-KR" altLang="en-US" sz="2000" dirty="0"/>
              <a:t>파일에서</a:t>
            </a:r>
            <a:endParaRPr lang="en-US" altLang="ko-KR" sz="2000" dirty="0"/>
          </a:p>
          <a:p>
            <a:r>
              <a:rPr lang="ko-KR" altLang="en-US" sz="2000" dirty="0"/>
              <a:t>학번</a:t>
            </a:r>
            <a:r>
              <a:rPr lang="en-US" altLang="ko-KR" sz="2000" dirty="0"/>
              <a:t>, </a:t>
            </a:r>
            <a:r>
              <a:rPr lang="ko-KR" altLang="en-US" sz="2000" dirty="0"/>
              <a:t>이름만 복사해서 </a:t>
            </a:r>
            <a:r>
              <a:rPr lang="ko-KR" altLang="en-US" sz="2000" b="1" dirty="0"/>
              <a:t>왼쪽 이미지 </a:t>
            </a:r>
            <a:r>
              <a:rPr lang="ko-KR" altLang="en-US" sz="2000" dirty="0"/>
              <a:t>처럼 만들고</a:t>
            </a:r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학번</a:t>
            </a:r>
            <a:r>
              <a:rPr lang="en-US" altLang="ko-KR" sz="2000" dirty="0"/>
              <a:t>, </a:t>
            </a:r>
            <a:r>
              <a:rPr lang="ko-KR" altLang="en-US" sz="2000" dirty="0"/>
              <a:t>이름의 두 값만 가지는 </a:t>
            </a:r>
            <a:r>
              <a:rPr lang="en-US" altLang="ko-KR" sz="2000" dirty="0"/>
              <a:t>csv </a:t>
            </a:r>
            <a:r>
              <a:rPr lang="ko-KR" altLang="en-US" sz="2000" dirty="0"/>
              <a:t>파일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“</a:t>
            </a:r>
            <a:r>
              <a:rPr lang="ko-KR" altLang="en-US" sz="2000" dirty="0" err="1"/>
              <a:t>다른이름으로</a:t>
            </a:r>
            <a:r>
              <a:rPr lang="ko-KR" altLang="en-US" sz="2000" dirty="0"/>
              <a:t> 저장</a:t>
            </a:r>
            <a:r>
              <a:rPr lang="en-US" altLang="ko-KR" sz="2000" dirty="0"/>
              <a:t>“ </a:t>
            </a:r>
            <a:r>
              <a:rPr lang="ko-KR" altLang="en-US" sz="2000" dirty="0"/>
              <a:t>해서 </a:t>
            </a:r>
            <a:r>
              <a:rPr lang="ko-KR" altLang="en-US" sz="2000" b="1" dirty="0"/>
              <a:t>아래 이미지</a:t>
            </a:r>
            <a:r>
              <a:rPr lang="ko-KR" altLang="en-US" sz="2000" dirty="0"/>
              <a:t> 처럼</a:t>
            </a:r>
            <a:endParaRPr lang="en-US" altLang="ko-KR" sz="2000" dirty="0"/>
          </a:p>
          <a:p>
            <a:r>
              <a:rPr lang="ko-KR" altLang="en-US" sz="2000" b="1" dirty="0"/>
              <a:t>파일형식을 </a:t>
            </a:r>
            <a:r>
              <a:rPr lang="en-US" altLang="ko-KR" sz="2000" b="1" dirty="0"/>
              <a:t>“CSV UTF-8”</a:t>
            </a:r>
            <a:r>
              <a:rPr lang="ko-KR" altLang="en-US" sz="2000" b="1" dirty="0"/>
              <a:t>로 설정한 뒤 저장</a:t>
            </a:r>
            <a:endParaRPr lang="en-US" altLang="ko-KR" sz="2000" b="1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파일이름은 상관없음</a:t>
            </a:r>
            <a:r>
              <a:rPr lang="en-US" altLang="ko-KR" sz="2000" dirty="0"/>
              <a:t>, </a:t>
            </a:r>
            <a:r>
              <a:rPr lang="ko-KR" altLang="en-US" sz="2000" dirty="0"/>
              <a:t>기타 경고문구 나오면 무시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6E48D8-2E2E-4BB4-B174-D4FCE71C0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52"/>
          <a:stretch/>
        </p:blipFill>
        <p:spPr>
          <a:xfrm>
            <a:off x="838200" y="4851400"/>
            <a:ext cx="8478753" cy="1325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91C2E-94F3-4F9A-B3D1-F1DDCFA08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16" y="430036"/>
            <a:ext cx="2476190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8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6D584-51F5-422D-81D9-FE195274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준비물</a:t>
            </a:r>
            <a:r>
              <a:rPr lang="en-US" altLang="ko-KR" dirty="0"/>
              <a:t>(</a:t>
            </a:r>
            <a:r>
              <a:rPr lang="ko-KR" altLang="en-US" dirty="0"/>
              <a:t>준비 할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FB48D-8C2E-4F33-A545-9BA857D4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/>
              <a:t>대화내용</a:t>
            </a:r>
            <a:r>
              <a:rPr lang="en-US" altLang="ko-KR" sz="2000" b="1" dirty="0"/>
              <a:t>.txt</a:t>
            </a:r>
          </a:p>
          <a:p>
            <a:r>
              <a:rPr lang="en-US" altLang="ko-KR" sz="2000" dirty="0" err="1"/>
              <a:t>Webx</a:t>
            </a:r>
            <a:r>
              <a:rPr lang="en-US" altLang="ko-KR" sz="2000" dirty="0"/>
              <a:t> </a:t>
            </a:r>
            <a:r>
              <a:rPr lang="ko-KR" altLang="en-US" sz="2000" dirty="0"/>
              <a:t>수업 후 채팅 내용을 </a:t>
            </a:r>
            <a:r>
              <a:rPr lang="en-US" altLang="ko-KR" sz="2000" dirty="0"/>
              <a:t>“</a:t>
            </a:r>
            <a:r>
              <a:rPr lang="ko-KR" altLang="en-US" sz="2000" dirty="0"/>
              <a:t>내보내기＂ 하면 </a:t>
            </a:r>
            <a:r>
              <a:rPr lang="en-US" altLang="ko-KR" sz="2000" dirty="0"/>
              <a:t>.txt </a:t>
            </a:r>
            <a:r>
              <a:rPr lang="ko-KR" altLang="en-US" sz="2000" dirty="0"/>
              <a:t>파일이 생성된다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파일이름을 다음과 같은 형식으로 맞춘다</a:t>
            </a:r>
            <a:endParaRPr lang="en-US" altLang="ko-KR" sz="2000" dirty="0"/>
          </a:p>
          <a:p>
            <a:pPr lvl="1"/>
            <a:r>
              <a:rPr lang="ko-KR" altLang="en-US" sz="2000" dirty="0"/>
              <a:t>예</a:t>
            </a:r>
            <a:r>
              <a:rPr lang="en-US" altLang="ko-KR" sz="2000" dirty="0"/>
              <a:t>1: 2020</a:t>
            </a:r>
            <a:r>
              <a:rPr lang="ko-KR" altLang="en-US" sz="2000" dirty="0"/>
              <a:t>년 </a:t>
            </a: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3</a:t>
            </a:r>
            <a:r>
              <a:rPr lang="ko-KR" altLang="en-US" sz="2000" dirty="0"/>
              <a:t>일 알고리즘 수업</a:t>
            </a:r>
            <a:endParaRPr lang="en-US" altLang="ko-KR" sz="2000" dirty="0"/>
          </a:p>
          <a:p>
            <a:pPr lvl="2"/>
            <a:r>
              <a:rPr lang="en-US" altLang="ko-KR" dirty="0"/>
              <a:t>20200503_</a:t>
            </a:r>
            <a:r>
              <a:rPr lang="ko-KR" altLang="en-US" dirty="0"/>
              <a:t>알고리즘</a:t>
            </a:r>
            <a:r>
              <a:rPr lang="en-US" altLang="ko-KR" dirty="0"/>
              <a:t>.txt</a:t>
            </a:r>
          </a:p>
          <a:p>
            <a:pPr lvl="1"/>
            <a:r>
              <a:rPr lang="ko-KR" altLang="en-US" sz="2000" dirty="0"/>
              <a:t>예</a:t>
            </a:r>
            <a:r>
              <a:rPr lang="en-US" altLang="ko-KR" sz="2000" dirty="0"/>
              <a:t>2: 2020</a:t>
            </a:r>
            <a:r>
              <a:rPr lang="ko-KR" altLang="en-US" sz="2000" dirty="0"/>
              <a:t>년 </a:t>
            </a:r>
            <a:r>
              <a:rPr lang="en-US" altLang="ko-KR" sz="2000" dirty="0"/>
              <a:t>11</a:t>
            </a:r>
            <a:r>
              <a:rPr lang="ko-KR" altLang="en-US" sz="2000" dirty="0"/>
              <a:t>월 </a:t>
            </a:r>
            <a:r>
              <a:rPr lang="en-US" altLang="ko-KR" sz="2000" dirty="0"/>
              <a:t>15</a:t>
            </a:r>
            <a:r>
              <a:rPr lang="ko-KR" altLang="en-US" sz="2000" dirty="0"/>
              <a:t>일 컴퓨터구조 수업</a:t>
            </a:r>
            <a:endParaRPr lang="en-US" altLang="ko-KR" sz="2000" dirty="0"/>
          </a:p>
          <a:p>
            <a:pPr lvl="2"/>
            <a:r>
              <a:rPr lang="en-US" altLang="ko-KR" dirty="0"/>
              <a:t>20201115_</a:t>
            </a:r>
            <a:r>
              <a:rPr lang="ko-KR" altLang="en-US" dirty="0"/>
              <a:t>컴퓨터구조</a:t>
            </a:r>
            <a:r>
              <a:rPr lang="en-US" altLang="ko-KR" dirty="0"/>
              <a:t>.txt</a:t>
            </a:r>
          </a:p>
          <a:p>
            <a:r>
              <a:rPr lang="ko-KR" altLang="en-US" sz="2000" b="1" dirty="0"/>
              <a:t>중요</a:t>
            </a:r>
            <a:r>
              <a:rPr lang="en-US" altLang="ko-KR" sz="2000" b="1" dirty="0"/>
              <a:t>) </a:t>
            </a:r>
            <a:r>
              <a:rPr lang="en-US" altLang="ko-KR" sz="2000" dirty="0"/>
              <a:t>txt</a:t>
            </a:r>
            <a:r>
              <a:rPr lang="ko-KR" altLang="en-US" sz="2000" dirty="0"/>
              <a:t>파일들이 한 폴더에 들어갔을 때 </a:t>
            </a:r>
            <a:r>
              <a:rPr lang="en-US" altLang="ko-KR" sz="2000" b="1" dirty="0"/>
              <a:t>“</a:t>
            </a:r>
            <a:r>
              <a:rPr lang="ko-KR" altLang="en-US" sz="2000" b="1" dirty="0"/>
              <a:t>이름</a:t>
            </a:r>
            <a:r>
              <a:rPr lang="en-US" altLang="ko-KR" sz="2000" b="1" dirty="0"/>
              <a:t>” </a:t>
            </a:r>
            <a:r>
              <a:rPr lang="ko-KR" altLang="en-US" sz="2000" dirty="0"/>
              <a:t>으로 </a:t>
            </a:r>
            <a:r>
              <a:rPr lang="ko-KR" altLang="en-US" sz="2000" b="1" dirty="0"/>
              <a:t>오름차순 정렬했을 때 날짜별로 순서대로 정렬이 되야 </a:t>
            </a:r>
            <a:r>
              <a:rPr lang="ko-KR" altLang="en-US" sz="2000" dirty="0"/>
              <a:t>결과물 가독성이 좋기 때문에 </a:t>
            </a:r>
            <a:r>
              <a:rPr lang="ko-KR" altLang="en-US" sz="2000" b="1" dirty="0"/>
              <a:t>가급적 파일 이름 양식을 준수할 것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13326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C6DA9-9162-4CC4-BDEA-689FCF00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D0E2D0-60BA-4DFA-85A0-29EC5308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압축 파일을 풀고</a:t>
            </a:r>
            <a:r>
              <a:rPr lang="en-US" altLang="ko-KR" dirty="0"/>
              <a:t>, </a:t>
            </a:r>
            <a:r>
              <a:rPr lang="en-US" altLang="ko-KR" dirty="0" err="1"/>
              <a:t>text_list</a:t>
            </a:r>
            <a:r>
              <a:rPr lang="en-US" altLang="ko-KR" dirty="0"/>
              <a:t> </a:t>
            </a:r>
            <a:r>
              <a:rPr lang="ko-KR" altLang="en-US" dirty="0"/>
              <a:t>폴더에 들어간다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E97E25-0977-433F-8F23-5A2B473B5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17"/>
          <a:stretch/>
        </p:blipFill>
        <p:spPr>
          <a:xfrm>
            <a:off x="1264356" y="2287088"/>
            <a:ext cx="9663288" cy="44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9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724</Words>
  <Application>Microsoft Office PowerPoint</Application>
  <PresentationFormat>와이드스크린</PresentationFormat>
  <Paragraphs>128</Paragraphs>
  <Slides>17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HY견고딕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준비물(준비 할 파일)</vt:lpstr>
      <vt:lpstr>1. 준비물(준비 할 파일)</vt:lpstr>
      <vt:lpstr>2. 사용법</vt:lpstr>
      <vt:lpstr>2. 사용법</vt:lpstr>
      <vt:lpstr>2. 사용법</vt:lpstr>
      <vt:lpstr>3. 결과물  result.csv</vt:lpstr>
      <vt:lpstr>참고 영상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seokjae</cp:lastModifiedBy>
  <cp:revision>141</cp:revision>
  <dcterms:created xsi:type="dcterms:W3CDTF">2019-05-03T11:50:09Z</dcterms:created>
  <dcterms:modified xsi:type="dcterms:W3CDTF">2020-10-21T14:59:32Z</dcterms:modified>
</cp:coreProperties>
</file>